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12" r:id="rId1"/>
  </p:sldMasterIdLst>
  <p:sldIdLst>
    <p:sldId id="256" r:id="rId2"/>
    <p:sldId id="257" r:id="rId3"/>
    <p:sldId id="263" r:id="rId4"/>
    <p:sldId id="258" r:id="rId5"/>
    <p:sldId id="270" r:id="rId6"/>
    <p:sldId id="264" r:id="rId7"/>
    <p:sldId id="265" r:id="rId8"/>
    <p:sldId id="259" r:id="rId9"/>
    <p:sldId id="268" r:id="rId10"/>
    <p:sldId id="269" r:id="rId11"/>
    <p:sldId id="260" r:id="rId12"/>
    <p:sldId id="266" r:id="rId13"/>
    <p:sldId id="261" r:id="rId14"/>
    <p:sldId id="262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6EE87-EBD5-4F12-A48A-63ACA297AC8F}" type="datetimeFigureOut">
              <a:rPr lang="en-US" smtClean="0"/>
              <a:t>12/26/2018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362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98CD5-6C1E-4009-B41F-6DF62E31D3BE}" type="datetimeFigureOut">
              <a:rPr lang="en-US" smtClean="0"/>
              <a:pPr/>
              <a:t>12/26/2018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5862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98CD5-6C1E-4009-B41F-6DF62E31D3BE}" type="datetimeFigureOut">
              <a:rPr lang="en-US" smtClean="0"/>
              <a:pPr/>
              <a:t>12/26/2018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8562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98CD5-6C1E-4009-B41F-6DF62E31D3BE}" type="datetimeFigureOut">
              <a:rPr lang="en-US" smtClean="0"/>
              <a:pPr/>
              <a:t>12/26/2018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194212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98CD5-6C1E-4009-B41F-6DF62E31D3BE}" type="datetimeFigureOut">
              <a:rPr lang="en-US" smtClean="0"/>
              <a:pPr/>
              <a:t>12/26/2018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8039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98CD5-6C1E-4009-B41F-6DF62E31D3BE}" type="datetimeFigureOut">
              <a:rPr lang="en-US" smtClean="0"/>
              <a:pPr/>
              <a:t>12/26/2018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76795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98CD5-6C1E-4009-B41F-6DF62E31D3BE}" type="datetimeFigureOut">
              <a:rPr lang="en-US" smtClean="0"/>
              <a:pPr/>
              <a:t>12/26/2018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20041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smtClean="0"/>
              <a:t>12/26/2018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73623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smtClean="0"/>
              <a:t>12/26/2018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47626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smtClean="0"/>
              <a:t>12/26/2018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6426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smtClean="0"/>
              <a:t>12/26/2018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3950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smtClean="0"/>
              <a:t>12/26/2018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53348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smtClean="0"/>
              <a:t>12/26/2018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617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smtClean="0"/>
              <a:t>12/26/2018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61413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smtClean="0"/>
              <a:t>12/26/2018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736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smtClean="0"/>
              <a:t>12/26/2018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6035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smtClean="0"/>
              <a:t>12/26/2018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9794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90298CD5-6C1E-4009-B41F-6DF62E31D3BE}" type="datetimeFigureOut">
              <a:rPr lang="en-US" smtClean="0"/>
              <a:pPr/>
              <a:t>12/26/2018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413007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  <p:sldLayoutId id="214748372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scienceforkids.kidipede.com/chemistry/atoms/index.htm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mint.ua.edu/wp-content/uploads/2010/06/chemical_mixup.swf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dirty="0" smtClean="0"/>
              <a:t>Atoms, Elements, compounds, mixtures &amp; molecules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dirty="0" smtClean="0"/>
              <a:t>Year 8, term 1 2017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787390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So what is a Molecule?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505244"/>
            <a:ext cx="8946541" cy="4743156"/>
          </a:xfrm>
        </p:spPr>
        <p:txBody>
          <a:bodyPr/>
          <a:lstStyle/>
          <a:p>
            <a:r>
              <a:rPr lang="en-AU" sz="2800" dirty="0" smtClean="0"/>
              <a:t>A </a:t>
            </a:r>
            <a:r>
              <a:rPr lang="en-AU" sz="2800" dirty="0"/>
              <a:t>molecule is a group of two or more </a:t>
            </a:r>
            <a:r>
              <a:rPr lang="en-AU" sz="2800" dirty="0">
                <a:hlinkClick r:id="rId2"/>
              </a:rPr>
              <a:t>atoms</a:t>
            </a:r>
            <a:r>
              <a:rPr lang="en-AU" sz="2800" dirty="0"/>
              <a:t> that stick </a:t>
            </a:r>
            <a:r>
              <a:rPr lang="en-AU" sz="2800" dirty="0" smtClean="0"/>
              <a:t>(bond) together. </a:t>
            </a:r>
          </a:p>
          <a:p>
            <a:r>
              <a:rPr lang="en-AU" sz="2800" dirty="0" smtClean="0"/>
              <a:t>They can be pure elements or compounds.</a:t>
            </a:r>
            <a:r>
              <a:rPr lang="en-AU" sz="2800" dirty="0"/>
              <a:t> It is the simplest structural unit of an element or compound.</a:t>
            </a:r>
          </a:p>
          <a:p>
            <a:endParaRPr lang="en-AU" sz="2800" dirty="0" smtClean="0"/>
          </a:p>
          <a:p>
            <a:pPr marL="0" indent="0">
              <a:buNone/>
            </a:pPr>
            <a:endParaRPr lang="en-AU" dirty="0"/>
          </a:p>
        </p:txBody>
      </p:sp>
      <p:sp>
        <p:nvSpPr>
          <p:cNvPr id="4" name="Rectangle 3"/>
          <p:cNvSpPr/>
          <p:nvPr/>
        </p:nvSpPr>
        <p:spPr>
          <a:xfrm>
            <a:off x="1596980" y="3876822"/>
            <a:ext cx="2987899" cy="27947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 dirty="0" smtClean="0"/>
          </a:p>
          <a:p>
            <a:pPr algn="ctr"/>
            <a:r>
              <a:rPr lang="en-AU" sz="2400" dirty="0" smtClean="0"/>
              <a:t>Molecule of an element e.g. O</a:t>
            </a:r>
            <a:r>
              <a:rPr lang="en-AU" sz="2400" baseline="-25000" dirty="0" smtClean="0"/>
              <a:t>2</a:t>
            </a:r>
            <a:endParaRPr lang="en-AU" sz="2400" baseline="-25000" dirty="0"/>
          </a:p>
        </p:txBody>
      </p:sp>
      <p:sp>
        <p:nvSpPr>
          <p:cNvPr id="5" name="Oval 4"/>
          <p:cNvSpPr/>
          <p:nvPr/>
        </p:nvSpPr>
        <p:spPr>
          <a:xfrm>
            <a:off x="2278580" y="4056845"/>
            <a:ext cx="811369" cy="79849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" name="Oval 5"/>
          <p:cNvSpPr/>
          <p:nvPr/>
        </p:nvSpPr>
        <p:spPr>
          <a:xfrm>
            <a:off x="3090930" y="4056845"/>
            <a:ext cx="798490" cy="79849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Rectangle 6"/>
          <p:cNvSpPr/>
          <p:nvPr/>
        </p:nvSpPr>
        <p:spPr>
          <a:xfrm>
            <a:off x="6856974" y="3693781"/>
            <a:ext cx="2987899" cy="27947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 dirty="0" smtClean="0"/>
          </a:p>
          <a:p>
            <a:pPr algn="ctr"/>
            <a:r>
              <a:rPr lang="en-AU" sz="2400" dirty="0" smtClean="0"/>
              <a:t>Molecule of an compound e.g. H</a:t>
            </a:r>
            <a:r>
              <a:rPr lang="en-AU" sz="2400" baseline="-25000" dirty="0" smtClean="0"/>
              <a:t>2</a:t>
            </a:r>
            <a:r>
              <a:rPr lang="en-AU" sz="2400" dirty="0" smtClean="0"/>
              <a:t>O</a:t>
            </a:r>
            <a:endParaRPr lang="en-AU" sz="2400" dirty="0"/>
          </a:p>
        </p:txBody>
      </p:sp>
      <p:sp>
        <p:nvSpPr>
          <p:cNvPr id="8" name="Oval 7"/>
          <p:cNvSpPr/>
          <p:nvPr/>
        </p:nvSpPr>
        <p:spPr>
          <a:xfrm>
            <a:off x="7951678" y="3879495"/>
            <a:ext cx="798490" cy="79849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Isosceles Triangle 9"/>
          <p:cNvSpPr/>
          <p:nvPr/>
        </p:nvSpPr>
        <p:spPr>
          <a:xfrm>
            <a:off x="8705670" y="3746705"/>
            <a:ext cx="591850" cy="399245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Isosceles Triangle 10"/>
          <p:cNvSpPr/>
          <p:nvPr/>
        </p:nvSpPr>
        <p:spPr>
          <a:xfrm>
            <a:off x="7378049" y="3803137"/>
            <a:ext cx="591850" cy="399245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739704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M</a:t>
            </a:r>
            <a:r>
              <a:rPr lang="en-AU" dirty="0" smtClean="0"/>
              <a:t>ixtures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575582"/>
            <a:ext cx="8946541" cy="4672817"/>
          </a:xfrm>
        </p:spPr>
        <p:txBody>
          <a:bodyPr>
            <a:normAutofit/>
          </a:bodyPr>
          <a:lstStyle/>
          <a:p>
            <a:r>
              <a:rPr lang="en-AU" sz="2400" dirty="0" smtClean="0"/>
              <a:t>Are made up of two or more elements, two or more compounds or a combination of elements and compounds but they </a:t>
            </a:r>
            <a:r>
              <a:rPr lang="en-AU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aren’t</a:t>
            </a:r>
            <a:r>
              <a:rPr lang="en-AU" sz="2400" dirty="0" smtClean="0"/>
              <a:t> all bonded together.</a:t>
            </a:r>
          </a:p>
          <a:p>
            <a:r>
              <a:rPr lang="en-AU" sz="2400" dirty="0" smtClean="0"/>
              <a:t>The substances that make up mixtures can usually be easily separated from each other (i.e. without a chemical reaction).</a:t>
            </a:r>
          </a:p>
          <a:p>
            <a:r>
              <a:rPr lang="en-AU" sz="2400" dirty="0" smtClean="0"/>
              <a:t>E.g. soft drink, sand</a:t>
            </a:r>
            <a:endParaRPr lang="en-AU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3339" y="4030050"/>
            <a:ext cx="5507951" cy="1984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2299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Some Common Substances</a:t>
            </a:r>
            <a:endParaRPr lang="en-AU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93234" y="1853248"/>
            <a:ext cx="8478799" cy="4515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6367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S</a:t>
            </a:r>
            <a:r>
              <a:rPr lang="en-AU" dirty="0" smtClean="0"/>
              <a:t>ummary</a:t>
            </a:r>
            <a:endParaRPr lang="en-AU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175" y="362565"/>
            <a:ext cx="7759057" cy="5819293"/>
          </a:xfrm>
        </p:spPr>
      </p:pic>
    </p:spTree>
    <p:extLst>
      <p:ext uri="{BB962C8B-B14F-4D97-AF65-F5344CB8AC3E}">
        <p14:creationId xmlns:p14="http://schemas.microsoft.com/office/powerpoint/2010/main" val="2697027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Practice – Laptops needed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>
                <a:hlinkClick r:id="rId2"/>
              </a:rPr>
              <a:t>Chemical mix-up game - match Elements, Compounds, and Mixtures </a:t>
            </a:r>
            <a:endParaRPr lang="en-AU" dirty="0" smtClean="0"/>
          </a:p>
          <a:p>
            <a:r>
              <a:rPr lang="en-AU" dirty="0"/>
              <a:t>Go to the website above</a:t>
            </a:r>
          </a:p>
          <a:p>
            <a:r>
              <a:rPr lang="en-AU" dirty="0" smtClean="0"/>
              <a:t>Enter </a:t>
            </a:r>
            <a:r>
              <a:rPr lang="en-AU" dirty="0"/>
              <a:t>your name</a:t>
            </a:r>
          </a:p>
          <a:p>
            <a:r>
              <a:rPr lang="en-AU" dirty="0"/>
              <a:t>Click on start</a:t>
            </a:r>
          </a:p>
          <a:p>
            <a:pPr lvl="1"/>
            <a:r>
              <a:rPr lang="en-AU" dirty="0"/>
              <a:t>Drag the item into the correct category</a:t>
            </a:r>
          </a:p>
          <a:p>
            <a:pPr lvl="1"/>
            <a:r>
              <a:rPr lang="en-AU" dirty="0"/>
              <a:t>Correct response earns points</a:t>
            </a:r>
          </a:p>
          <a:p>
            <a:pPr lvl="1"/>
            <a:r>
              <a:rPr lang="en-AU" dirty="0"/>
              <a:t>Need to earn 700 points to pass level one</a:t>
            </a:r>
          </a:p>
          <a:p>
            <a:pPr lvl="1"/>
            <a:r>
              <a:rPr lang="en-AU" dirty="0"/>
              <a:t>Try to pass level one and have go at level two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65613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Atoms &amp; Elements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8912" y="1616130"/>
            <a:ext cx="8946541" cy="4195481"/>
          </a:xfrm>
        </p:spPr>
        <p:txBody>
          <a:bodyPr/>
          <a:lstStyle/>
          <a:p>
            <a:r>
              <a:rPr lang="en-AU" sz="2400" dirty="0" smtClean="0"/>
              <a:t>2500 years ago a teacher named Democritus who lived in ancient Greece developed the theory that the world was made up of tiny particles (which he called “</a:t>
            </a:r>
            <a:r>
              <a:rPr lang="en-AU" sz="2400" dirty="0" err="1" smtClean="0"/>
              <a:t>atomos</a:t>
            </a:r>
            <a:r>
              <a:rPr lang="en-AU" sz="2400" dirty="0" smtClean="0"/>
              <a:t>” = unable to be divided).</a:t>
            </a:r>
          </a:p>
          <a:p>
            <a:r>
              <a:rPr lang="en-AU" sz="2400" dirty="0" smtClean="0"/>
              <a:t>2400 years later we now know them as </a:t>
            </a:r>
            <a:r>
              <a:rPr lang="en-A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atoms</a:t>
            </a:r>
            <a:r>
              <a:rPr lang="en-AU" sz="2400" dirty="0" smtClean="0"/>
              <a:t>. </a:t>
            </a:r>
          </a:p>
          <a:p>
            <a:r>
              <a:rPr lang="en-AU" sz="2400" dirty="0" smtClean="0"/>
              <a:t>Each element is made of its own particular kind of atom. For example; Gold only contains gold atoms, carbon only contains carbon atoms and so on.</a:t>
            </a:r>
          </a:p>
          <a:p>
            <a:r>
              <a:rPr lang="en-A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But what makes atoms different from each other?</a:t>
            </a:r>
          </a:p>
          <a:p>
            <a:endParaRPr lang="en-AU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8312" y="3746307"/>
            <a:ext cx="2117306" cy="2577375"/>
          </a:xfrm>
          <a:prstGeom prst="rect">
            <a:avLst/>
          </a:prstGeom>
        </p:spPr>
      </p:pic>
      <p:sp>
        <p:nvSpPr>
          <p:cNvPr id="5" name="Cloud Callout 4"/>
          <p:cNvSpPr/>
          <p:nvPr/>
        </p:nvSpPr>
        <p:spPr>
          <a:xfrm>
            <a:off x="10049853" y="2194560"/>
            <a:ext cx="1795144" cy="1519311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" name="Oval 5"/>
          <p:cNvSpPr/>
          <p:nvPr/>
        </p:nvSpPr>
        <p:spPr>
          <a:xfrm>
            <a:off x="10663311" y="2616591"/>
            <a:ext cx="267286" cy="26728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Oval 6"/>
          <p:cNvSpPr/>
          <p:nvPr/>
        </p:nvSpPr>
        <p:spPr>
          <a:xfrm>
            <a:off x="11181091" y="2576291"/>
            <a:ext cx="267286" cy="26728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Oval 7"/>
          <p:cNvSpPr/>
          <p:nvPr/>
        </p:nvSpPr>
        <p:spPr>
          <a:xfrm>
            <a:off x="10836246" y="3034443"/>
            <a:ext cx="267286" cy="26728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957427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Inside the Atom</a:t>
            </a:r>
            <a:endParaRPr lang="en-AU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3376" y="3477296"/>
            <a:ext cx="3695096" cy="307924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4257" y="1180641"/>
            <a:ext cx="102902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dirty="0" smtClean="0"/>
              <a:t>Atoms are made up of 3 subatomic particles: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Protons</a:t>
            </a:r>
            <a:r>
              <a:rPr lang="en-AU" sz="2400" dirty="0" smtClean="0"/>
              <a:t> – positively charged particles found in the nucleus (centre)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Neutrons</a:t>
            </a:r>
            <a:r>
              <a:rPr lang="en-AU" sz="2400" dirty="0" smtClean="0"/>
              <a:t> – neutral particles found in the nucleus “glue”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Electrons</a:t>
            </a:r>
            <a:r>
              <a:rPr lang="en-AU" sz="2400" dirty="0" smtClean="0"/>
              <a:t> – negatively charged particles found orbiting the nucleus.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dirty="0" smtClean="0"/>
              <a:t>E.g.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12169" y="3477296"/>
            <a:ext cx="38636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.</a:t>
            </a:r>
            <a:endParaRPr lang="en-AU" dirty="0"/>
          </a:p>
        </p:txBody>
      </p:sp>
      <p:sp>
        <p:nvSpPr>
          <p:cNvPr id="7" name="Explosion 2 6"/>
          <p:cNvSpPr/>
          <p:nvPr/>
        </p:nvSpPr>
        <p:spPr>
          <a:xfrm>
            <a:off x="5447764" y="2228045"/>
            <a:ext cx="7083380" cy="4340167"/>
          </a:xfrm>
          <a:prstGeom prst="irregularSeal2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b="1" dirty="0">
                <a:solidFill>
                  <a:schemeClr val="bg1"/>
                </a:solidFill>
              </a:rPr>
              <a:t>Each element has </a:t>
            </a:r>
            <a:r>
              <a:rPr lang="en-AU" b="1" dirty="0" smtClean="0">
                <a:solidFill>
                  <a:schemeClr val="bg1"/>
                </a:solidFill>
              </a:rPr>
              <a:t>a </a:t>
            </a:r>
            <a:r>
              <a:rPr lang="en-AU" b="1" dirty="0">
                <a:solidFill>
                  <a:schemeClr val="bg1"/>
                </a:solidFill>
              </a:rPr>
              <a:t>specific number of protons (called its atomic number) – this is how individual atoms are distinguished from other atoms</a:t>
            </a:r>
          </a:p>
        </p:txBody>
      </p:sp>
    </p:spTree>
    <p:extLst>
      <p:ext uri="{BB962C8B-B14F-4D97-AF65-F5344CB8AC3E}">
        <p14:creationId xmlns:p14="http://schemas.microsoft.com/office/powerpoint/2010/main" val="2616950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E</a:t>
            </a:r>
            <a:r>
              <a:rPr lang="en-AU" dirty="0" smtClean="0"/>
              <a:t>lements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2052918"/>
            <a:ext cx="5555065" cy="4195481"/>
          </a:xfrm>
        </p:spPr>
        <p:txBody>
          <a:bodyPr>
            <a:normAutofit fontScale="92500" lnSpcReduction="10000"/>
          </a:bodyPr>
          <a:lstStyle/>
          <a:p>
            <a:r>
              <a:rPr lang="en-AU" sz="2400" dirty="0" smtClean="0"/>
              <a:t>Each element has its own atomic number (= number of protons in its nucleus) and can be found on the periodic table.</a:t>
            </a:r>
          </a:p>
          <a:p>
            <a:r>
              <a:rPr lang="en-AU" sz="2400" dirty="0" smtClean="0"/>
              <a:t>Elements are represented by a chemical symbol. e.g. C – Carbon, O – oxygen, Au - gold</a:t>
            </a:r>
          </a:p>
          <a:p>
            <a:r>
              <a:rPr lang="en-AU" sz="2400" dirty="0" smtClean="0"/>
              <a:t>The periodic table organises all known elements in groups and rows based on their atomic number and common features. – we will look at these more next lesson.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0547" y="1882667"/>
            <a:ext cx="4755796" cy="332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8464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AU" altLang="en-US" smtClean="0">
                <a:solidFill>
                  <a:srgbClr val="FFFF00"/>
                </a:solidFill>
              </a:rPr>
              <a:t>Elements and the Periodic Table</a:t>
            </a:r>
          </a:p>
        </p:txBody>
      </p:sp>
      <p:pic>
        <p:nvPicPr>
          <p:cNvPr id="14339" name="Picture 2" descr="http://t0.gstatic.com/images?q=tbn:ANd9GcTjvlJQU3QpsQlvim0QDdBiIVT7vBiSYgbo649myUMkyK2E1-AXl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81" t="5585" r="19344" b="11810"/>
          <a:stretch>
            <a:fillRect/>
          </a:stretch>
        </p:blipFill>
        <p:spPr bwMode="auto">
          <a:xfrm>
            <a:off x="1488017" y="1989138"/>
            <a:ext cx="3934883" cy="402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TextBox 4"/>
          <p:cNvSpPr txBox="1">
            <a:spLocks noChangeArrowheads="1"/>
          </p:cNvSpPr>
          <p:nvPr/>
        </p:nvSpPr>
        <p:spPr bwMode="auto">
          <a:xfrm>
            <a:off x="6479118" y="1989138"/>
            <a:ext cx="4512733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800">
                <a:solidFill>
                  <a:srgbClr val="FFFF00"/>
                </a:solidFill>
                <a:latin typeface="Arial" charset="0"/>
              </a:rPr>
              <a:t>Each element on the periodic table has it’s own place which tells you some information about the element.</a:t>
            </a:r>
          </a:p>
        </p:txBody>
      </p:sp>
      <p:sp>
        <p:nvSpPr>
          <p:cNvPr id="6" name="Oval 5"/>
          <p:cNvSpPr/>
          <p:nvPr/>
        </p:nvSpPr>
        <p:spPr>
          <a:xfrm>
            <a:off x="1678518" y="2133600"/>
            <a:ext cx="1248833" cy="863600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cxnSp>
        <p:nvCxnSpPr>
          <p:cNvPr id="8" name="Straight Arrow Connector 7"/>
          <p:cNvCxnSpPr>
            <a:stCxn id="6" idx="6"/>
          </p:cNvCxnSpPr>
          <p:nvPr/>
        </p:nvCxnSpPr>
        <p:spPr>
          <a:xfrm>
            <a:off x="2927351" y="2565401"/>
            <a:ext cx="3551767" cy="1008063"/>
          </a:xfrm>
          <a:prstGeom prst="straightConnector1">
            <a:avLst/>
          </a:prstGeom>
          <a:ln w="22225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43" name="TextBox 8"/>
          <p:cNvSpPr txBox="1">
            <a:spLocks noChangeArrowheads="1"/>
          </p:cNvSpPr>
          <p:nvPr/>
        </p:nvSpPr>
        <p:spPr bwMode="auto">
          <a:xfrm>
            <a:off x="6479118" y="3429000"/>
            <a:ext cx="4034367" cy="923330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800">
                <a:solidFill>
                  <a:srgbClr val="FFFF00"/>
                </a:solidFill>
                <a:latin typeface="Arial" charset="0"/>
              </a:rPr>
              <a:t>Atomic Number = number of protons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800">
                <a:solidFill>
                  <a:srgbClr val="FFFF00"/>
                </a:solidFill>
                <a:latin typeface="Arial" charset="0"/>
              </a:rPr>
              <a:t>Number of protons = Number of electrons</a:t>
            </a:r>
          </a:p>
        </p:txBody>
      </p:sp>
      <p:sp>
        <p:nvSpPr>
          <p:cNvPr id="11" name="Oval 10"/>
          <p:cNvSpPr/>
          <p:nvPr/>
        </p:nvSpPr>
        <p:spPr>
          <a:xfrm>
            <a:off x="2190751" y="4437064"/>
            <a:ext cx="2368549" cy="720725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4559301" y="4868863"/>
            <a:ext cx="2400300" cy="647700"/>
          </a:xfrm>
          <a:prstGeom prst="straightConnector1">
            <a:avLst/>
          </a:prstGeom>
          <a:ln w="22225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46" name="TextBox 13"/>
          <p:cNvSpPr txBox="1">
            <a:spLocks noChangeArrowheads="1"/>
          </p:cNvSpPr>
          <p:nvPr/>
        </p:nvSpPr>
        <p:spPr bwMode="auto">
          <a:xfrm>
            <a:off x="6959600" y="5195888"/>
            <a:ext cx="4032251" cy="646112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800">
                <a:solidFill>
                  <a:srgbClr val="FFFF00"/>
                </a:solidFill>
                <a:latin typeface="Arial" charset="0"/>
              </a:rPr>
              <a:t>Atomic Mass = the average mass of each element</a:t>
            </a:r>
          </a:p>
        </p:txBody>
      </p:sp>
    </p:spTree>
    <p:extLst>
      <p:ext uri="{BB962C8B-B14F-4D97-AF65-F5344CB8AC3E}">
        <p14:creationId xmlns:p14="http://schemas.microsoft.com/office/powerpoint/2010/main" val="2538648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Elements cont..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111" y="1447611"/>
            <a:ext cx="8946541" cy="4195481"/>
          </a:xfrm>
        </p:spPr>
        <p:txBody>
          <a:bodyPr/>
          <a:lstStyle/>
          <a:p>
            <a:r>
              <a:rPr lang="en-AU" sz="2400" dirty="0" smtClean="0"/>
              <a:t>The naturally occurring elements are the building blocks of everything in our world (both living and non-living, including you!) It is the way that the different atoms join </a:t>
            </a:r>
            <a:r>
              <a:rPr lang="en-A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(bond</a:t>
            </a:r>
            <a:r>
              <a:rPr lang="en-A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en-AU" sz="2400" dirty="0" smtClean="0"/>
              <a:t>together that makes all the different compounds in  our  world.</a:t>
            </a:r>
          </a:p>
          <a:p>
            <a:r>
              <a:rPr lang="en-AU" sz="2400" dirty="0" smtClean="0"/>
              <a:t>Because </a:t>
            </a:r>
            <a:r>
              <a:rPr lang="en-AU" sz="2400" dirty="0"/>
              <a:t>elements contain all of the same type of atom they can be represented </a:t>
            </a:r>
            <a:r>
              <a:rPr lang="en-AU" sz="2400" dirty="0" smtClean="0"/>
              <a:t>diagrammatically as the same coloured shape, bonded or not bonded to other atoms of the </a:t>
            </a:r>
            <a:r>
              <a:rPr lang="en-AU" sz="24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same</a:t>
            </a:r>
            <a:r>
              <a:rPr lang="en-AU" sz="2400" dirty="0" smtClean="0"/>
              <a:t> element.</a:t>
            </a:r>
            <a:endParaRPr lang="en-AU" sz="2400" dirty="0"/>
          </a:p>
          <a:p>
            <a:pPr marL="0" indent="0">
              <a:buNone/>
            </a:pPr>
            <a:endParaRPr lang="en-AU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6518776" y="4093404"/>
            <a:ext cx="1498401" cy="309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9283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The Photographic Periodic Table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http://www.periodictable.com/</a:t>
            </a:r>
          </a:p>
        </p:txBody>
      </p:sp>
    </p:spTree>
    <p:extLst>
      <p:ext uri="{BB962C8B-B14F-4D97-AF65-F5344CB8AC3E}">
        <p14:creationId xmlns:p14="http://schemas.microsoft.com/office/powerpoint/2010/main" val="29380899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C</a:t>
            </a:r>
            <a:r>
              <a:rPr lang="en-AU" dirty="0" smtClean="0"/>
              <a:t>ompounds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83" y="1389253"/>
            <a:ext cx="6778558" cy="4195481"/>
          </a:xfrm>
        </p:spPr>
        <p:txBody>
          <a:bodyPr>
            <a:normAutofit/>
          </a:bodyPr>
          <a:lstStyle/>
          <a:p>
            <a:r>
              <a:rPr lang="en-AU" dirty="0" smtClean="0"/>
              <a:t>Substances in which the atom(s) of one element are bonded to the atom(s) of another element. </a:t>
            </a:r>
          </a:p>
          <a:p>
            <a:r>
              <a:rPr lang="en-AU" dirty="0" smtClean="0"/>
              <a:t>More simply – different types of elements joined together.</a:t>
            </a:r>
          </a:p>
          <a:p>
            <a:r>
              <a:rPr lang="en-AU" dirty="0" smtClean="0"/>
              <a:t>The elements that make up a compound are completely different from the compound. E.g. salt</a:t>
            </a:r>
          </a:p>
          <a:p>
            <a:r>
              <a:rPr lang="en-AU" dirty="0" smtClean="0"/>
              <a:t>Can be represented diagrammatically as different shapes or coloured shapes joined together..</a:t>
            </a:r>
          </a:p>
          <a:p>
            <a:r>
              <a:rPr lang="en-AU" dirty="0" smtClean="0"/>
              <a:t>E.g. Carbon dioxide, water </a:t>
            </a:r>
            <a:endParaRPr lang="en-AU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9890" y="1294406"/>
            <a:ext cx="3542912" cy="438517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4385" y="4841678"/>
            <a:ext cx="1433254" cy="162309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2089" y="4831333"/>
            <a:ext cx="977218" cy="8482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53388" y="4841678"/>
            <a:ext cx="1433254" cy="1019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1634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Compounds – Chemical Formula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Compounds are written as chemical formula </a:t>
            </a:r>
          </a:p>
          <a:p>
            <a:pPr marL="0" indent="0">
              <a:buNone/>
            </a:pPr>
            <a:r>
              <a:rPr lang="en-AU" sz="4000" dirty="0"/>
              <a:t>	</a:t>
            </a:r>
            <a:r>
              <a:rPr lang="en-AU" sz="4000" dirty="0" smtClean="0"/>
              <a:t>	</a:t>
            </a:r>
            <a:r>
              <a:rPr lang="en-A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e.g. </a:t>
            </a:r>
            <a:r>
              <a:rPr lang="en-AU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NaCl</a:t>
            </a:r>
            <a:r>
              <a:rPr lang="en-A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H</a:t>
            </a:r>
            <a:r>
              <a:rPr lang="en-AU" sz="4000" b="1" baseline="-2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A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O, CO</a:t>
            </a:r>
            <a:r>
              <a:rPr lang="en-AU" sz="4000" b="1" baseline="-2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</a:t>
            </a:r>
            <a:endParaRPr lang="en-AU" sz="4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AU" dirty="0" smtClean="0"/>
              <a:t>Chemical formula indicates the type of elements in the compound and how many of each type of atom make up that compound. It is a shorthand way of writing for chemists.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280102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130</TotalTime>
  <Words>638</Words>
  <Application>Microsoft Office PowerPoint</Application>
  <PresentationFormat>Widescreen</PresentationFormat>
  <Paragraphs>64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Century Gothic</vt:lpstr>
      <vt:lpstr>Wingdings 3</vt:lpstr>
      <vt:lpstr>Ion</vt:lpstr>
      <vt:lpstr>Atoms, Elements, compounds, mixtures &amp; molecules</vt:lpstr>
      <vt:lpstr>Atoms &amp; Elements</vt:lpstr>
      <vt:lpstr>Inside the Atom</vt:lpstr>
      <vt:lpstr>Elements</vt:lpstr>
      <vt:lpstr>Elements and the Periodic Table</vt:lpstr>
      <vt:lpstr>Elements cont..</vt:lpstr>
      <vt:lpstr>The Photographic Periodic Table</vt:lpstr>
      <vt:lpstr>Compounds</vt:lpstr>
      <vt:lpstr>Compounds – Chemical Formula</vt:lpstr>
      <vt:lpstr>So what is a Molecule?</vt:lpstr>
      <vt:lpstr>Mixtures</vt:lpstr>
      <vt:lpstr>Some Common Substances</vt:lpstr>
      <vt:lpstr>Summary</vt:lpstr>
      <vt:lpstr>Practice – Laptops needed</vt:lpstr>
    </vt:vector>
  </TitlesOfParts>
  <Company>Queensland Government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Atoms, Elements, compounds mixtures</dc:title>
  <dc:creator>DICKSON, Kylie</dc:creator>
  <cp:lastModifiedBy>TURNER, Gary (gturn44)</cp:lastModifiedBy>
  <cp:revision>16</cp:revision>
  <dcterms:created xsi:type="dcterms:W3CDTF">2014-04-28T04:26:19Z</dcterms:created>
  <dcterms:modified xsi:type="dcterms:W3CDTF">2018-12-25T23:34:48Z</dcterms:modified>
</cp:coreProperties>
</file>